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oboto Slab Medium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schemas.openxmlformats.org/officeDocument/2006/relationships/font" Target="fonts/RobotoSlabMedium-regular.fnt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Slab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dc39af0e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dc39af0e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1c4c5a1c9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1c4c5a1c9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 and Spencer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1c4c5a1c9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1c4c5a1c9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1c4c5a1c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1c4c5a1c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1c4c5a1c9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1c4c5a1c9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c4c5a1c9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c4c5a1c9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dc39af0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dc39af0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c4c5a1c9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1c4c5a1c9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1c4c5a1c9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1c4c5a1c9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c4c5a1c9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1c4c5a1c9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1c4c5a1c9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1c4c5a1c9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1002/2016EF000485" TargetMode="External"/><Relationship Id="rId4" Type="http://schemas.openxmlformats.org/officeDocument/2006/relationships/hyperlink" Target="https://doi.org/10.1002/2016EF000485" TargetMode="External"/><Relationship Id="rId5" Type="http://schemas.openxmlformats.org/officeDocument/2006/relationships/hyperlink" Target="https://doi.org/10.3390/hydrology10110207" TargetMode="External"/><Relationship Id="rId6" Type="http://schemas.openxmlformats.org/officeDocument/2006/relationships/hyperlink" Target="https://doi.org/10.3390/hydrology10110207" TargetMode="External"/><Relationship Id="rId7" Type="http://schemas.openxmlformats.org/officeDocument/2006/relationships/hyperlink" Target="https://doi.org/10.1007/s11069-020-04470-2" TargetMode="External"/><Relationship Id="rId8" Type="http://schemas.openxmlformats.org/officeDocument/2006/relationships/hyperlink" Target="https://doi.org/10.1007/s11069-020-04470-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10200" y="812275"/>
            <a:ext cx="79236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/>
              <a:t>Advancing the Use of Machine Learning in the Development of Useable Tree-Ring-Based Reconstruction of Streamflow</a:t>
            </a:r>
            <a:endParaRPr b="1" i="1" sz="2200">
              <a:solidFill>
                <a:srgbClr val="F06292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680302" y="2269663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BEDBD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Madi Brake, </a:t>
            </a:r>
            <a:r>
              <a:rPr lang="en" sz="1450">
                <a:solidFill>
                  <a:srgbClr val="CBEDBD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Spencer </a:t>
            </a:r>
            <a:r>
              <a:rPr lang="en" sz="1450">
                <a:solidFill>
                  <a:srgbClr val="CBEDBD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Livingston, and </a:t>
            </a:r>
            <a:r>
              <a:rPr lang="en" sz="1450">
                <a:solidFill>
                  <a:srgbClr val="CBEDBD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Mahsa Mirzakhani </a:t>
            </a:r>
            <a:endParaRPr sz="1450">
              <a:solidFill>
                <a:srgbClr val="CBEDBD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75" y="2673725"/>
            <a:ext cx="1598858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76300"/>
            <a:ext cx="79797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Traditional method outcomes should generate highly skillful streamflow reconstructions for the summer seasonality.</a:t>
            </a:r>
            <a:endParaRPr>
              <a:solidFill>
                <a:schemeClr val="l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Due to scPDSI grid points having higher accuracy within June - September timeframe.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Our robust observational record of streamflow (60-100 years) will improve ML outputs by providing the model with more data to train and cross-validate. </a:t>
            </a:r>
            <a:endParaRPr>
              <a:solidFill>
                <a:schemeClr val="l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As compared to Madi’s independent research in the Adige River Basin (30 years of observation, poor ML reconstruction results, low R^2 and high RMSE).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99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Anticipated Results</a:t>
            </a:r>
            <a:endParaRPr b="1" i="1">
              <a:solidFill>
                <a:srgbClr val="CBEDB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97600" y="1271850"/>
            <a:ext cx="7348800" cy="25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Streamflow reconstructions can be used to inform water resource management decisions by providing insights into past hydrological and climate conditions. 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Stakeholders involved, including Tennessee Valley Authority, will utilize this research to: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Have longer and more complete streamflow records within the Tennessee Valley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B</a:t>
            </a:r>
            <a:r>
              <a:rPr lang="en" sz="1300">
                <a:solidFill>
                  <a:srgbClr val="000000"/>
                </a:solidFill>
              </a:rPr>
              <a:t>etter optimize water resource allocation and resilience planning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Inform managers on infrastructure inspections and maintenance 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Evaluate flood and drought control measurements in temporally and spatially diverse conditions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Advance understanding of modern climate events within a historical context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Explore and improve ML methodologies in hydrologic forecasting 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506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Anticipated Broader Impacts</a:t>
            </a:r>
            <a:endParaRPr b="1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76300"/>
            <a:ext cx="85206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Alfieri, L., Bisselink, B., Dottori, F., Naumann, G., de Roo, A., Salamon, P., Wyser, K., Feyen, L.,  2017. Global projections of river flood risk in a warmer world. Earth’s Future 5, 171–182. 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https://doi.org/10.1002/2016EF000485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Anderson, S., Ogle, R., Tootle, G., &amp; Oubeidillah, A.(2019). Tree-ring reconstructions of streamflow for the Tennessee Valley. </a:t>
            </a:r>
            <a:r>
              <a:rPr i="1" lang="en" sz="800">
                <a:solidFill>
                  <a:schemeClr val="lt1"/>
                </a:solidFill>
              </a:rPr>
              <a:t>Hydrology</a:t>
            </a:r>
            <a:r>
              <a:rPr lang="en" sz="800">
                <a:solidFill>
                  <a:schemeClr val="lt1"/>
                </a:solidFill>
              </a:rPr>
              <a:t>,</a:t>
            </a:r>
            <a:r>
              <a:rPr i="1" lang="en" sz="800">
                <a:solidFill>
                  <a:schemeClr val="lt1"/>
                </a:solidFill>
              </a:rPr>
              <a:t>6</a:t>
            </a:r>
            <a:r>
              <a:rPr lang="en" sz="800">
                <a:solidFill>
                  <a:schemeClr val="lt1"/>
                </a:solidFill>
              </a:rPr>
              <a:t>(2), 34.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Formetta, G., Tootle, G., &amp; Bertoldi, G. (2021). Streamflow Reconstructions Using Tree-Ring Based Paleo Proxies for the Upper Adige River Basin (Italy). </a:t>
            </a:r>
            <a:r>
              <a:rPr i="1" lang="en" sz="800">
                <a:solidFill>
                  <a:schemeClr val="lt1"/>
                </a:solidFill>
              </a:rPr>
              <a:t>Hydrology</a:t>
            </a:r>
            <a:r>
              <a:rPr lang="en" sz="800">
                <a:solidFill>
                  <a:schemeClr val="lt1"/>
                </a:solidFill>
              </a:rPr>
              <a:t>,</a:t>
            </a:r>
            <a:r>
              <a:rPr i="1" lang="en" sz="800">
                <a:solidFill>
                  <a:schemeClr val="lt1"/>
                </a:solidFill>
              </a:rPr>
              <a:t>9</a:t>
            </a:r>
            <a:r>
              <a:rPr lang="en" sz="800">
                <a:solidFill>
                  <a:schemeClr val="lt1"/>
                </a:solidFill>
              </a:rPr>
              <a:t>(1), 8.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Gharib, A., &amp; Davies, E. G. (2021). A workflow to addresspitfalls and challenges in applying machine learning models to hydrology. </a:t>
            </a:r>
            <a:r>
              <a:rPr i="1" lang="en" sz="800">
                <a:solidFill>
                  <a:schemeClr val="lt1"/>
                </a:solidFill>
              </a:rPr>
              <a:t>Advances in Water Resources</a:t>
            </a:r>
            <a:r>
              <a:rPr lang="en" sz="800">
                <a:solidFill>
                  <a:schemeClr val="lt1"/>
                </a:solidFill>
              </a:rPr>
              <a:t>, </a:t>
            </a:r>
            <a:r>
              <a:rPr i="1" lang="en" sz="800">
                <a:solidFill>
                  <a:schemeClr val="lt1"/>
                </a:solidFill>
              </a:rPr>
              <a:t>152</a:t>
            </a:r>
            <a:r>
              <a:rPr lang="en" sz="800">
                <a:solidFill>
                  <a:schemeClr val="lt1"/>
                </a:solidFill>
              </a:rPr>
              <a:t>, 103920.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Patskoski, J., Sankarasubramanian, A., &amp; Wang, H. (2015). Reconstructed streamflow using SST and tree-ring chronologies over the southeastern United States. </a:t>
            </a:r>
            <a:r>
              <a:rPr i="1" lang="en" sz="800">
                <a:solidFill>
                  <a:schemeClr val="lt1"/>
                </a:solidFill>
              </a:rPr>
              <a:t>Journal of Hydrology</a:t>
            </a:r>
            <a:r>
              <a:rPr lang="en" sz="800">
                <a:solidFill>
                  <a:schemeClr val="lt1"/>
                </a:solidFill>
              </a:rPr>
              <a:t>, </a:t>
            </a:r>
            <a:r>
              <a:rPr i="1" lang="en" sz="800">
                <a:solidFill>
                  <a:schemeClr val="lt1"/>
                </a:solidFill>
              </a:rPr>
              <a:t>527</a:t>
            </a:r>
            <a:r>
              <a:rPr lang="en" sz="800">
                <a:solidFill>
                  <a:schemeClr val="lt1"/>
                </a:solidFill>
              </a:rPr>
              <a:t>, 761-775.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Ramírez Molina, A.A.; Bezak, N.; Tootle, G.; Wang, C.; Gong, J. Machine-Learning-Based Precipitation Reconstructions: A Study on Slovenia’s Sava River Basin. </a:t>
            </a:r>
            <a:r>
              <a:rPr i="1" lang="en" sz="800">
                <a:solidFill>
                  <a:schemeClr val="lt1"/>
                </a:solidFill>
              </a:rPr>
              <a:t>Hydrology</a:t>
            </a:r>
            <a:r>
              <a:rPr lang="en" sz="800">
                <a:solidFill>
                  <a:schemeClr val="lt1"/>
                </a:solidFill>
              </a:rPr>
              <a:t> 202</a:t>
            </a:r>
            <a:r>
              <a:rPr b="1" lang="en" sz="800">
                <a:solidFill>
                  <a:schemeClr val="lt1"/>
                </a:solidFill>
              </a:rPr>
              <a:t>3</a:t>
            </a:r>
            <a:r>
              <a:rPr lang="en" sz="800">
                <a:solidFill>
                  <a:schemeClr val="lt1"/>
                </a:solidFill>
              </a:rPr>
              <a:t>, </a:t>
            </a:r>
            <a:r>
              <a:rPr i="1" lang="en" sz="800">
                <a:solidFill>
                  <a:schemeClr val="lt1"/>
                </a:solidFill>
              </a:rPr>
              <a:t>10</a:t>
            </a:r>
            <a:r>
              <a:rPr lang="en" sz="800">
                <a:solidFill>
                  <a:schemeClr val="lt1"/>
                </a:solidFill>
              </a:rPr>
              <a:t>, 207.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https://doi.org/10.3390/hydrology10110207</a:t>
            </a:r>
            <a:r>
              <a:rPr lang="en" sz="800" u="sng">
                <a:solidFill>
                  <a:schemeClr val="lt1"/>
                </a:solidFill>
              </a:rPr>
              <a:t>.</a:t>
            </a:r>
            <a:endParaRPr sz="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Ridgeway, G., Madigan, D., &amp; Richardson, T. S. (1999, January). Boosting methodology for regression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problems. In </a:t>
            </a:r>
            <a:r>
              <a:rPr i="1" lang="en" sz="800">
                <a:solidFill>
                  <a:schemeClr val="lt1"/>
                </a:solidFill>
              </a:rPr>
              <a:t>Seventh International Workshop on Artificial Intelligence and Statistics</a:t>
            </a:r>
            <a:r>
              <a:rPr lang="en" sz="800">
                <a:solidFill>
                  <a:schemeClr val="lt1"/>
                </a:solidFill>
              </a:rPr>
              <a:t>. PMLR.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Tate, E., Rahman, M.A., Emrich, C.T., Sampson, C.C., 2021. Flood exposure and social vulnerability in the United States. Nat Hazards 106, 435–457.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https://doi.org/10.1007/s11069-020-04470-2</a:t>
            </a:r>
            <a:r>
              <a:rPr lang="en" sz="800" u="sng">
                <a:solidFill>
                  <a:schemeClr val="lt1"/>
                </a:solidFill>
              </a:rPr>
              <a:t>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33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References</a:t>
            </a:r>
            <a:endParaRPr b="1" i="1">
              <a:solidFill>
                <a:srgbClr val="CBEDB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151900" y="1007950"/>
            <a:ext cx="44538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Introduction &amp; Background</a:t>
            </a:r>
            <a:endParaRPr sz="17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Use-Inspired Problem Statement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Data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Methods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Traditional Methods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AI / ML Methods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Evaluation &amp; Performance Metrics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Anticipated Results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Anticipated Broader Impacts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3637025" y="292300"/>
            <a:ext cx="5400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/>
              <a:t>Presentation Outline</a:t>
            </a:r>
            <a:endParaRPr b="1" i="1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92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090925"/>
            <a:ext cx="4746000" cy="34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Flooding costs billions of dollars annually in the US and is expected in increase in temperate areas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Current method of predicting floods is based on historical </a:t>
            </a:r>
            <a:r>
              <a:rPr lang="en" sz="1600">
                <a:solidFill>
                  <a:schemeClr val="lt1"/>
                </a:solidFill>
              </a:rPr>
              <a:t>observations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Observational data can be missing, or incomplete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Tree Rings can be a proxy combined with AI/ML and traditional regression methods to fill in gaps or reconstruct data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Spatial focus in the </a:t>
            </a:r>
            <a:r>
              <a:rPr lang="en" sz="1600">
                <a:solidFill>
                  <a:schemeClr val="lt1"/>
                </a:solidFill>
              </a:rPr>
              <a:t>Tennessee</a:t>
            </a:r>
            <a:r>
              <a:rPr lang="en" sz="1600">
                <a:solidFill>
                  <a:schemeClr val="lt1"/>
                </a:solidFill>
              </a:rPr>
              <a:t> Valley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83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Introduction &amp; Background</a:t>
            </a:r>
            <a:endParaRPr b="1" i="1">
              <a:solidFill>
                <a:srgbClr val="CBEDBD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00" y="917650"/>
            <a:ext cx="3774600" cy="27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13475" y="1301625"/>
            <a:ext cx="8218800" cy="31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Short streamflow records hinder long-term trend analysis and accurate reconstructions.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Advanced AI/ML techniques haven't been fully explored for streamflow reconstruction.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Ensuring high-quality tree-ring proxy data is crucial for AI/ML success.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Extend historical streamflow records, provide past water availability information, and assist water management decisions.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Compare AI/ML/DL models with traditional methods for streamflow reconstruction in the Tennessee Valley watershed using tree-ring proxies.</a:t>
            </a:r>
            <a:endParaRPr sz="1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599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Use-Inspired Problem Statement</a:t>
            </a:r>
            <a:endParaRPr b="1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87250" y="883500"/>
            <a:ext cx="4751700" cy="30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11 unimpaired USGS sites (gauges) within the Tennessee River Valley were selected for reconstruction. with an observational record ranging from around 60 to 100 years.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1920 - 2008; 1940 - 2009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Streamflow data was gathered for each site from USGS gauge data, yielding monthly mean streamflow in both cubic feet per second (flow) and million cubic meters (volume).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These monthly averages can be summed per seasonality preference of reconstructions.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To evaluate seasonality impact on streamflow reconstructions using both traditional and AI/ML techniques, we will assess the following timescales in our study: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Winter (Dec-March)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Summer (June-September)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Annual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275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Data - Observed Streamflow</a:t>
            </a:r>
            <a:endParaRPr b="1" i="1">
              <a:solidFill>
                <a:srgbClr val="CBEDBD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98" y="519399"/>
            <a:ext cx="3973476" cy="3046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/>
        </p:nvSpPr>
        <p:spPr>
          <a:xfrm>
            <a:off x="5277775" y="3565600"/>
            <a:ext cx="3461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 Gauge Sites of Study (Source: Anderson, 2019)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56500" y="1182725"/>
            <a:ext cx="4707000" cy="3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NADA provides self-calibrating Palmer Drought Severity Index (scPDSI) grid points.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scPDSI points cover a 450-kilometer radius around the centroid of the studied stream gauges.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scPDSI values range from -4 to 4  for each year.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Robust temporal extent reaches back to 0 AD thanks to tree-ring chronologies.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99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Data - PDSI </a:t>
            </a:r>
            <a:r>
              <a:rPr b="1" i="1" lang="en">
                <a:solidFill>
                  <a:srgbClr val="CBEDBD"/>
                </a:solidFill>
              </a:rPr>
              <a:t>Grid Points</a:t>
            </a:r>
            <a:endParaRPr b="1" i="1">
              <a:solidFill>
                <a:srgbClr val="CBEDBD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10223" l="27470" r="24919" t="11553"/>
          <a:stretch/>
        </p:blipFill>
        <p:spPr>
          <a:xfrm>
            <a:off x="5116150" y="574350"/>
            <a:ext cx="3868549" cy="38134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719550"/>
            <a:ext cx="9603000" cy="41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1F1F1F"/>
                </a:solidFill>
              </a:rPr>
              <a:t>Strict Pre-screening of scPDSI Cells</a:t>
            </a:r>
            <a:endParaRPr b="1"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Eliminate those with correlations to observed streamflow below 99%.</a:t>
            </a:r>
            <a:endParaRPr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Ensure stable correlations throughout the overlapping period of record</a:t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1F1F1F"/>
                </a:solidFill>
              </a:rPr>
              <a:t>Predictors and Predictand for SLR</a:t>
            </a:r>
            <a:endParaRPr b="1"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Predictors: Pre-screened scPDSI cells (independent variables).</a:t>
            </a:r>
            <a:endParaRPr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Predictand: Observed streamflow (dependent variable).</a:t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1F1F1F"/>
                </a:solidFill>
              </a:rPr>
              <a:t>Stepwise Linear Regression (SLR)</a:t>
            </a:r>
            <a:endParaRPr b="1"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Employ both forward and backward SLR techniques for reconstruction.</a:t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1F1F"/>
                </a:solidFill>
              </a:rPr>
              <a:t>Bias Correction</a:t>
            </a:r>
            <a:endParaRPr b="1" sz="14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</a:rPr>
              <a:t>Apply quantile mapping bias correction to each SLR-generated streamflow vector.</a:t>
            </a:r>
            <a:endParaRPr sz="1400">
              <a:solidFill>
                <a:srgbClr val="1F1F1F"/>
              </a:solidFill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168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Traditional Methods</a:t>
            </a:r>
            <a:endParaRPr b="1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260200" y="709300"/>
            <a:ext cx="4604100" cy="403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</a:rPr>
              <a:t>Previous Studies: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The implementation of ML for paleo streamflow reconstructions has not been largely explored.</a:t>
            </a:r>
            <a:endParaRPr sz="11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However, successful ML reconstructions of other climate variables have been completed in recent years. 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Paleo precipitation reconstructions (Slovenia) were recently published using AI/ML/DL techniques, showing skill statistics higher than that of traditional reconstruction models (Ramirez Molina et al, 2023).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</a:rPr>
              <a:t>Our Research: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Novel AI/ML streamflow reconstruction methods will be employed using the no-code platform, RapidMiner Studio. </a:t>
            </a:r>
            <a:endParaRPr sz="11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For each gauge, the instrumental record and 450-km radius scPDSI values will be utilized for training and cross-validation. </a:t>
            </a:r>
            <a:endParaRPr sz="10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The ML algorithms used to reconstruct streamflow at each of the 11 gauges will include:</a:t>
            </a:r>
            <a:endParaRPr sz="11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Generalized Linear Model (GLM) 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Random Forest (RF)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Deep Learning (DL), and others as the research develops.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201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BEDBD"/>
                </a:solidFill>
              </a:rPr>
              <a:t>AI / ML Methods</a:t>
            </a:r>
            <a:endParaRPr b="1" i="1">
              <a:solidFill>
                <a:srgbClr val="CBEDBD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25" y="1015925"/>
            <a:ext cx="3983649" cy="28057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20"/>
          <p:cNvSpPr txBox="1"/>
          <p:nvPr/>
        </p:nvSpPr>
        <p:spPr>
          <a:xfrm>
            <a:off x="5238300" y="3821675"/>
            <a:ext cx="3461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RapidMiner ML 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Schematic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for Streamflow Reconstruction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405350"/>
            <a:ext cx="79797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lang="en">
                <a:solidFill>
                  <a:srgbClr val="1F1F1F"/>
                </a:solidFill>
              </a:rPr>
              <a:t>The reconstruction output of the models will be compared to known historical stream records for accuracy</a:t>
            </a:r>
            <a:endParaRPr>
              <a:solidFill>
                <a:srgbClr val="1F1F1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lang="en">
                <a:solidFill>
                  <a:srgbClr val="1F1F1F"/>
                </a:solidFill>
              </a:rPr>
              <a:t>The AI/ML models will also be compared to more traditional methods to see if there is any improvement</a:t>
            </a:r>
            <a:endParaRPr>
              <a:solidFill>
                <a:srgbClr val="1F1F1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">
                <a:solidFill>
                  <a:srgbClr val="1F1F1F"/>
                </a:solidFill>
              </a:rPr>
              <a:t>Performance metrics: R^2 and RMSE</a:t>
            </a:r>
            <a:endParaRPr>
              <a:solidFill>
                <a:srgbClr val="1F1F1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">
                <a:solidFill>
                  <a:srgbClr val="1F1F1F"/>
                </a:solidFill>
              </a:rPr>
              <a:t>Anticipated issue: Manual computation of R^2 for bias corrected ML vectors overfits model</a:t>
            </a:r>
            <a:endParaRPr>
              <a:solidFill>
                <a:srgbClr val="1F1F1F"/>
              </a:solidFill>
            </a:endParaRPr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■"/>
            </a:pPr>
            <a:r>
              <a:rPr lang="en">
                <a:solidFill>
                  <a:srgbClr val="1F1F1F"/>
                </a:solidFill>
              </a:rPr>
              <a:t>Further research and troubleshooting required</a:t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549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Model Performance Evaluation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